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7"/>
  </p:notesMasterIdLst>
  <p:handoutMasterIdLst>
    <p:handoutMasterId r:id="rId18"/>
  </p:handoutMasterIdLst>
  <p:sldIdLst>
    <p:sldId id="531" r:id="rId5"/>
    <p:sldId id="532" r:id="rId6"/>
    <p:sldId id="533" r:id="rId7"/>
    <p:sldId id="535" r:id="rId8"/>
    <p:sldId id="536" r:id="rId9"/>
    <p:sldId id="539" r:id="rId10"/>
    <p:sldId id="538" r:id="rId11"/>
    <p:sldId id="540" r:id="rId12"/>
    <p:sldId id="541" r:id="rId13"/>
    <p:sldId id="544" r:id="rId14"/>
    <p:sldId id="546" r:id="rId15"/>
    <p:sldId id="4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65"/>
    <a:srgbClr val="E8E8E8"/>
    <a:srgbClr val="00A3E2"/>
    <a:srgbClr val="78BE21"/>
    <a:srgbClr val="0D0D0D"/>
    <a:srgbClr val="B20738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0" autoAdjust="0"/>
    <p:restoredTop sz="89889" autoAdjust="0"/>
  </p:normalViewPr>
  <p:slideViewPr>
    <p:cSldViewPr snapToGrid="0">
      <p:cViewPr varScale="1">
        <p:scale>
          <a:sx n="82" d="100"/>
          <a:sy n="82" d="100"/>
        </p:scale>
        <p:origin x="114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6/29/2021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0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solidFill>
            <a:srgbClr val="FFFFFF"/>
          </a:solidFill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13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3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Note – Class 33 &amp; 35 have changed from hours to miles.</a:t>
            </a:r>
          </a:p>
          <a:p>
            <a:r>
              <a:rPr lang="en-US" altLang="en-US"/>
              <a:t>    </a:t>
            </a:r>
          </a:p>
        </p:txBody>
      </p:sp>
      <p:sp>
        <p:nvSpPr>
          <p:cNvPr id="20484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67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58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most important numbers here are from the time the event ends; how long did it take to regain the segment.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23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Must record Bare Lane Regain in the 1</a:t>
            </a:r>
            <a:r>
              <a:rPr lang="en-US" altLang="en-US" baseline="30000"/>
              <a:t>st</a:t>
            </a:r>
            <a:r>
              <a:rPr lang="en-US" altLang="en-US"/>
              <a:t> event before you can start a second event provided that the time between the 1</a:t>
            </a:r>
            <a:r>
              <a:rPr lang="en-US" altLang="en-US" baseline="30000"/>
              <a:t>st</a:t>
            </a:r>
            <a:r>
              <a:rPr lang="en-US" altLang="en-US"/>
              <a:t> and 2</a:t>
            </a:r>
            <a:r>
              <a:rPr lang="en-US" altLang="en-US" baseline="30000"/>
              <a:t>nd</a:t>
            </a:r>
            <a:r>
              <a:rPr lang="en-US" altLang="en-US"/>
              <a:t> events is greater then 6 hours.</a:t>
            </a:r>
          </a:p>
          <a:p>
            <a:endParaRPr lang="en-US" altLang="en-US"/>
          </a:p>
          <a:p>
            <a:r>
              <a:rPr lang="en-US" altLang="en-US"/>
              <a:t>Bare lanes can and may be lost and regained several times during an event.</a:t>
            </a:r>
          </a:p>
          <a:p>
            <a:endParaRPr lang="en-US" alt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5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3mndot_logo_trans-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0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1" r:id="rId5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477962"/>
            <a:ext cx="9144000" cy="1295182"/>
          </a:xfrm>
          <a:solidFill>
            <a:srgbClr val="003865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Snow &amp; Ice Event/Bare Lane Training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2020-2021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0" b="22190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1558"/>
          <a:stretch/>
        </p:blipFill>
        <p:spPr>
          <a:xfrm>
            <a:off x="0" y="0"/>
            <a:ext cx="9144000" cy="447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25400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Reporting Bare Lane Regain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0657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Must record bare lane regain in 1</a:t>
            </a:r>
            <a:r>
              <a:rPr lang="en-US" baseline="30000" dirty="0">
                <a:latin typeface="Comic Sans MS" pitchFamily="66" charset="0"/>
              </a:rPr>
              <a:t>st</a:t>
            </a:r>
            <a:r>
              <a:rPr lang="en-US" dirty="0">
                <a:latin typeface="Comic Sans MS" pitchFamily="66" charset="0"/>
              </a:rPr>
              <a:t> event before you can start a second event.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If bare lanes have not been regained before start of a new event, all non-regained routes must be set to regain at start of </a:t>
            </a:r>
            <a:r>
              <a:rPr lang="en-US" dirty="0">
                <a:latin typeface="Comic Sans MS" pitchFamily="66" charset="0"/>
                <a:hlinkClick r:id="rId3" action="ppaction://hlinksldjump"/>
              </a:rPr>
              <a:t>new event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 lvl="1">
              <a:defRPr/>
            </a:pPr>
            <a:r>
              <a:rPr lang="en-US" dirty="0">
                <a:latin typeface="Comic Sans MS" pitchFamily="66" charset="0"/>
              </a:rPr>
              <a:t>Event Start and Lane Loss will be same for new event. </a:t>
            </a: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924C3A2-7789-41D5-B11F-5C23AB777A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2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Event/Bare Lane Reporting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24000"/>
            <a:ext cx="8905875" cy="4724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Comic Sans MS" pitchFamily="66" charset="0"/>
              </a:rPr>
              <a:t>Events are recorded </a:t>
            </a:r>
            <a:r>
              <a:rPr lang="en-US" b="1" u="sng" dirty="0">
                <a:latin typeface="Comic Sans MS" pitchFamily="66" charset="0"/>
              </a:rPr>
              <a:t>even if bare lanes have not been lost</a:t>
            </a:r>
            <a:r>
              <a:rPr lang="en-US" dirty="0">
                <a:latin typeface="Comic Sans MS" pitchFamily="66" charset="0"/>
              </a:rPr>
              <a:t>, provided resources have been used.</a:t>
            </a:r>
            <a:endParaRPr lang="en-US" dirty="0"/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Use best judgment when recording start/end of an event and when recording bare lanes lost/regained.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Use weather reports - RWIS – MDSS - Patrol Dispatch – Road Patrol or your Supervisor to help with this task.</a:t>
            </a: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Must record info in RCA within 24 hours of shift ending.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8F496C4C-BBD0-4C5F-A157-0EDE8D5A6F1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8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2"/>
            <a:ext cx="9144000" cy="710818"/>
          </a:xfrm>
        </p:spPr>
        <p:txBody>
          <a:bodyPr/>
          <a:lstStyle/>
          <a:p>
            <a:r>
              <a:rPr lang="en-US" sz="4000" dirty="0"/>
              <a:t>Thank you and Have a Save Winter Season!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  <a:hlinkClick r:id="rId3" action="ppaction://hlinksldjump"/>
              </a:rPr>
              <a:t>Event</a:t>
            </a:r>
            <a:endParaRPr lang="en-US" b="1" dirty="0">
              <a:solidFill>
                <a:srgbClr val="33CCFF"/>
              </a:solidFill>
              <a:latin typeface="Comic Sans MS" pitchFamily="66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373050"/>
            <a:ext cx="87630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Comic Sans MS" pitchFamily="66" charset="0"/>
              </a:rPr>
              <a:t>A winter weather occurrence that consumes resources necessary to prevent, minimize or regain the loss of bare </a:t>
            </a:r>
            <a:r>
              <a:rPr lang="en-US" sz="3600" dirty="0">
                <a:latin typeface="Comic Sans MS" pitchFamily="66" charset="0"/>
                <a:hlinkClick r:id="rId4" action="ppaction://hlinksldjump"/>
              </a:rPr>
              <a:t>lanes</a:t>
            </a:r>
            <a:r>
              <a:rPr lang="en-US" sz="3600" dirty="0">
                <a:latin typeface="Comic Sans MS" pitchFamily="66" charset="0"/>
              </a:rPr>
              <a:t>.</a:t>
            </a:r>
          </a:p>
          <a:p>
            <a:pPr eaLnBrk="1" hangingPunct="1">
              <a:defRPr/>
            </a:pP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529187E-9FA7-4561-9399-F9F2B40127A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" name="Picture 2" descr="BarePavemen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475"/>
            <a:ext cx="9143999" cy="305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609600" y="3939313"/>
            <a:ext cx="1143000" cy="685800"/>
          </a:xfrm>
          <a:prstGeom prst="rect">
            <a:avLst/>
          </a:prstGeom>
          <a:solidFill>
            <a:srgbClr val="EDE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Winter Weather Occurrence</a:t>
            </a:r>
            <a:br>
              <a:rPr lang="en-US" b="1" dirty="0">
                <a:solidFill>
                  <a:srgbClr val="33CCFF"/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33CCFF"/>
                </a:solidFill>
                <a:latin typeface="Comic Sans MS" pitchFamily="66" charset="0"/>
              </a:rPr>
              <a:t>Examples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24000"/>
            <a:ext cx="8886825" cy="474345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Freezing rain/drizzle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Snow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Drifting/blowing snow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Frost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Ice/black 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Refreeze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Sleet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Or any combination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474F30B-218E-4934-B097-F30392CD39E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1524000"/>
            <a:ext cx="477415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Resources Consumed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352550"/>
            <a:ext cx="9144000" cy="550544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000" i="1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Material</a:t>
            </a:r>
            <a:r>
              <a:rPr lang="en-US" sz="2000" dirty="0">
                <a:latin typeface="Comic Sans MS" pitchFamily="66" charset="0"/>
              </a:rPr>
              <a:t> - Use of salt-brine, sand, salt, other chemicals triggers event.  (except road patrol and anti-icing)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Equipment</a:t>
            </a:r>
            <a:r>
              <a:rPr lang="en-US" sz="2000" dirty="0">
                <a:latin typeface="Comic Sans MS" pitchFamily="66" charset="0"/>
              </a:rPr>
              <a:t> - Use of plow, wing, underbody, and sander triggers an event.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i="1" dirty="0">
                <a:latin typeface="Comic Sans MS" pitchFamily="66" charset="0"/>
              </a:rPr>
              <a:t>Use of  plow trucks alone in checking of road conditions is not considered a resource.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Labor</a:t>
            </a:r>
            <a:r>
              <a:rPr lang="en-US" sz="2000" dirty="0">
                <a:latin typeface="Comic Sans MS" pitchFamily="66" charset="0"/>
              </a:rPr>
              <a:t> - A resource provided that either materials or equipment are used.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b="1" i="1" u="sng" dirty="0">
                <a:latin typeface="Comic Sans MS" pitchFamily="66" charset="0"/>
              </a:rPr>
              <a:t>Correctly record time, equipment, materials within 24 </a:t>
            </a:r>
            <a:r>
              <a:rPr lang="en-US" sz="1900" b="1" i="1" u="sng" dirty="0" err="1">
                <a:latin typeface="Comic Sans MS" pitchFamily="66" charset="0"/>
              </a:rPr>
              <a:t>hrs</a:t>
            </a:r>
            <a:r>
              <a:rPr lang="en-US" sz="1900" b="1" i="1" u="sng" dirty="0">
                <a:latin typeface="Comic Sans MS" pitchFamily="66" charset="0"/>
              </a:rPr>
              <a:t> of shift end.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i="1" u="sng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i="1" u="sng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798394C-D8BC-43B5-870D-3C07728F0CD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Prevent, Minimize, or Regain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362075"/>
            <a:ext cx="9144000" cy="48196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Prevent</a:t>
            </a:r>
            <a:r>
              <a:rPr lang="en-US" sz="2000" dirty="0">
                <a:latin typeface="Comic Sans MS" pitchFamily="66" charset="0"/>
              </a:rPr>
              <a:t> - Use of resources before or during event such as anti-icing, or application of chemicals to prevent loss of bare lanes.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Minimize</a:t>
            </a:r>
            <a:r>
              <a:rPr lang="en-US" sz="2000" dirty="0">
                <a:latin typeface="Comic Sans MS" pitchFamily="66" charset="0"/>
              </a:rPr>
              <a:t> - Use of resources/chemicals to reduce effects or impact of bare lanes lost.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Regain</a:t>
            </a:r>
            <a:r>
              <a:rPr lang="en-US" sz="2000" i="1" dirty="0">
                <a:latin typeface="Comic Sans MS" pitchFamily="66" charset="0"/>
              </a:rPr>
              <a:t> - </a:t>
            </a:r>
            <a:r>
              <a:rPr lang="en-US" sz="2000" dirty="0">
                <a:latin typeface="Comic Sans MS" pitchFamily="66" charset="0"/>
              </a:rPr>
              <a:t>Process/resources needed to regain the loss of bare lanes.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E8E9040-686B-445D-8B20-DBB6D25A430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rePaveme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95600" y="533400"/>
            <a:ext cx="2922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u="sng" dirty="0">
                <a:solidFill>
                  <a:srgbClr val="33CCFF"/>
                </a:solidFill>
                <a:latin typeface="Comic Sans MS" panose="030F0702030302020204" pitchFamily="66" charset="0"/>
              </a:rPr>
              <a:t>Bare Lane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495300" y="1765637"/>
            <a:ext cx="8439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Center stripe and fog lines can be covered with ice and snow, but travel speeds </a:t>
            </a:r>
            <a:r>
              <a:rPr lang="en-US" altLang="en-US" sz="2000" b="1" dirty="0">
                <a:solidFill>
                  <a:srgbClr val="000000"/>
                </a:solidFill>
                <a:cs typeface="Tahoma" panose="020B0604030504040204" pitchFamily="34" charset="0"/>
              </a:rPr>
              <a:t>can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u="sng" dirty="0">
                <a:solidFill>
                  <a:srgbClr val="000000"/>
                </a:solidFill>
              </a:rPr>
              <a:t>not</a:t>
            </a:r>
            <a:r>
              <a:rPr lang="en-US" altLang="en-US" sz="2000" b="1" dirty="0">
                <a:solidFill>
                  <a:srgbClr val="000000"/>
                </a:solidFill>
              </a:rPr>
              <a:t> be impacted.</a:t>
            </a:r>
            <a:endParaRPr lang="en-US" altLang="en-US" sz="20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5605" name="Line 14"/>
          <p:cNvSpPr>
            <a:spLocks noChangeShapeType="1"/>
          </p:cNvSpPr>
          <p:nvPr/>
        </p:nvSpPr>
        <p:spPr bwMode="auto">
          <a:xfrm flipV="1">
            <a:off x="0" y="3048000"/>
            <a:ext cx="4419600" cy="3048000"/>
          </a:xfrm>
          <a:prstGeom prst="line">
            <a:avLst/>
          </a:prstGeom>
          <a:noFill/>
          <a:ln w="76200">
            <a:solidFill>
              <a:srgbClr val="6E736D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6" name="Line 15"/>
          <p:cNvSpPr>
            <a:spLocks noChangeShapeType="1"/>
          </p:cNvSpPr>
          <p:nvPr/>
        </p:nvSpPr>
        <p:spPr bwMode="auto">
          <a:xfrm flipH="1" flipV="1">
            <a:off x="4876800" y="3048000"/>
            <a:ext cx="3200400" cy="3810000"/>
          </a:xfrm>
          <a:prstGeom prst="line">
            <a:avLst/>
          </a:prstGeom>
          <a:noFill/>
          <a:ln w="76200">
            <a:solidFill>
              <a:srgbClr val="6E73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7" name="Line 16"/>
          <p:cNvSpPr>
            <a:spLocks noChangeShapeType="1"/>
          </p:cNvSpPr>
          <p:nvPr/>
        </p:nvSpPr>
        <p:spPr bwMode="auto">
          <a:xfrm flipH="1">
            <a:off x="1752600" y="5257800"/>
            <a:ext cx="457200" cy="533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Line 17"/>
          <p:cNvSpPr>
            <a:spLocks noChangeShapeType="1"/>
          </p:cNvSpPr>
          <p:nvPr/>
        </p:nvSpPr>
        <p:spPr bwMode="auto">
          <a:xfrm>
            <a:off x="6019800" y="5257800"/>
            <a:ext cx="152400" cy="609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Line 18"/>
          <p:cNvSpPr>
            <a:spLocks noChangeShapeType="1"/>
          </p:cNvSpPr>
          <p:nvPr/>
        </p:nvSpPr>
        <p:spPr bwMode="auto">
          <a:xfrm flipH="1" flipV="1">
            <a:off x="2590800" y="5562600"/>
            <a:ext cx="28956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Text Box 19"/>
          <p:cNvSpPr txBox="1">
            <a:spLocks noChangeArrowheads="1"/>
          </p:cNvSpPr>
          <p:nvPr/>
        </p:nvSpPr>
        <p:spPr bwMode="auto">
          <a:xfrm>
            <a:off x="1104900" y="4038600"/>
            <a:ext cx="6629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95% of Wheel tracks and everything in between must be free of snow and ice.</a:t>
            </a:r>
            <a:r>
              <a:rPr lang="en-US" alt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Shoulder and ramps are not included.</a:t>
            </a:r>
            <a:r>
              <a:rPr lang="en-US" altLang="en-US" sz="1800" b="1" i="1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5611" name="Line 20"/>
          <p:cNvSpPr>
            <a:spLocks noChangeShapeType="1"/>
          </p:cNvSpPr>
          <p:nvPr/>
        </p:nvSpPr>
        <p:spPr bwMode="auto">
          <a:xfrm flipV="1">
            <a:off x="0" y="4114800"/>
            <a:ext cx="685800" cy="304800"/>
          </a:xfrm>
          <a:prstGeom prst="line">
            <a:avLst/>
          </a:prstGeom>
          <a:noFill/>
          <a:ln w="5715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2" name="Line 21"/>
          <p:cNvSpPr>
            <a:spLocks noChangeShapeType="1"/>
          </p:cNvSpPr>
          <p:nvPr/>
        </p:nvSpPr>
        <p:spPr bwMode="auto">
          <a:xfrm flipV="1">
            <a:off x="381000" y="4724400"/>
            <a:ext cx="762000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3" name="Line 22"/>
          <p:cNvSpPr>
            <a:spLocks noChangeShapeType="1"/>
          </p:cNvSpPr>
          <p:nvPr/>
        </p:nvSpPr>
        <p:spPr bwMode="auto">
          <a:xfrm flipH="1" flipV="1">
            <a:off x="381000" y="4419600"/>
            <a:ext cx="228600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4" name="Rectangle 23"/>
          <p:cNvSpPr>
            <a:spLocks noChangeArrowheads="1"/>
          </p:cNvSpPr>
          <p:nvPr/>
        </p:nvSpPr>
        <p:spPr bwMode="auto">
          <a:xfrm>
            <a:off x="609600" y="838200"/>
            <a:ext cx="1143000" cy="685800"/>
          </a:xfrm>
          <a:prstGeom prst="rect">
            <a:avLst/>
          </a:prstGeom>
          <a:solidFill>
            <a:srgbClr val="EDE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5615" name="Picture 22" descr="03mndot_logo_trans-rgb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7991474" y="5943600"/>
            <a:ext cx="1038225" cy="6858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4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33CCFF"/>
                </a:solidFill>
                <a:latin typeface="Comic Sans MS" pitchFamily="66" charset="0"/>
              </a:rPr>
              <a:t>95% Bare Lane Example </a:t>
            </a:r>
            <a:endParaRPr lang="en-US" sz="2400" dirty="0">
              <a:solidFill>
                <a:srgbClr val="33CCFF"/>
              </a:solidFill>
              <a:latin typeface="Comic Sans MS" pitchFamily="66" charset="0"/>
            </a:endParaRP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06575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>
                <a:latin typeface="Comic Sans MS" pitchFamily="66" charset="0"/>
              </a:rPr>
              <a:t>Can have compaction between outer edges of wheel paths through small towns as long as travel speed is </a:t>
            </a:r>
            <a:r>
              <a:rPr lang="en-US" sz="2800" b="1" u="sng" dirty="0">
                <a:latin typeface="Comic Sans MS" pitchFamily="66" charset="0"/>
              </a:rPr>
              <a:t>not</a:t>
            </a:r>
            <a:r>
              <a:rPr lang="en-US" sz="2800" dirty="0">
                <a:latin typeface="Comic Sans MS" pitchFamily="66" charset="0"/>
              </a:rPr>
              <a:t> impacted and total of these locations do not exceed 5% of route.</a:t>
            </a:r>
          </a:p>
          <a:p>
            <a:pPr eaLnBrk="1" hangingPunct="1">
              <a:defRPr/>
            </a:pPr>
            <a:endParaRPr lang="en-US" sz="28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Comic Sans MS" pitchFamily="66" charset="0"/>
              </a:rPr>
              <a:t>If at least 95% of route  meets bare lane condition, but travel speed </a:t>
            </a:r>
            <a:r>
              <a:rPr lang="en-US" sz="2800" b="1" u="sng" dirty="0">
                <a:latin typeface="Comic Sans MS" pitchFamily="66" charset="0"/>
              </a:rPr>
              <a:t>is</a:t>
            </a:r>
            <a:r>
              <a:rPr lang="en-US" sz="2800" dirty="0">
                <a:latin typeface="Comic Sans MS" pitchFamily="66" charset="0"/>
              </a:rPr>
              <a:t> impacted because of intermittent drifts or ice, this </a:t>
            </a:r>
            <a:r>
              <a:rPr lang="en-US" sz="2800" b="1" u="sng" dirty="0">
                <a:latin typeface="Comic Sans MS" pitchFamily="66" charset="0"/>
              </a:rPr>
              <a:t>does not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meet the bare lane measure.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2CFFF84D-E72F-47B1-A59E-590FE7D5142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2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1219200" y="762000"/>
            <a:ext cx="4038600" cy="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438400" y="3200400"/>
            <a:ext cx="4800600" cy="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257800" y="381000"/>
            <a:ext cx="79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EVENT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81000" y="4876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657600" y="5029200"/>
            <a:ext cx="217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TIME IN HOURS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81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8763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14478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26670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38862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51054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63246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73914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21572" y="347990"/>
            <a:ext cx="697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Times New Roman" panose="02020603050405020304" pitchFamily="18" charset="0"/>
              </a:rPr>
              <a:t>Event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BEGIN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257800" y="609600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371600" y="2895600"/>
            <a:ext cx="100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LOST BARE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LANE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315200" y="28956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REGAIN BARE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LANE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1219200" y="533400"/>
            <a:ext cx="0" cy="38100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257800" y="533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438400" y="2971800"/>
            <a:ext cx="0" cy="45720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7239000" y="2971800"/>
            <a:ext cx="0" cy="45720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5257800" y="1676400"/>
            <a:ext cx="0" cy="304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7239000" y="1676400"/>
            <a:ext cx="0" cy="304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5257800" y="1828800"/>
            <a:ext cx="19812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410200" y="10668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  BARE LANE REGAIN TIME</a:t>
            </a:r>
          </a:p>
        </p:txBody>
      </p:sp>
      <p:sp>
        <p:nvSpPr>
          <p:cNvPr id="26651" name="Text Box 29"/>
          <p:cNvSpPr txBox="1">
            <a:spLocks noChangeArrowheads="1"/>
          </p:cNvSpPr>
          <p:nvPr/>
        </p:nvSpPr>
        <p:spPr bwMode="auto">
          <a:xfrm>
            <a:off x="1279525" y="5726113"/>
            <a:ext cx="3433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*RECORD IN  1\2 HOUR INCREMENTS</a:t>
            </a:r>
          </a:p>
        </p:txBody>
      </p:sp>
      <p:sp>
        <p:nvSpPr>
          <p:cNvPr id="26652" name="Text Box 30"/>
          <p:cNvSpPr txBox="1">
            <a:spLocks noChangeArrowheads="1"/>
          </p:cNvSpPr>
          <p:nvPr/>
        </p:nvSpPr>
        <p:spPr bwMode="auto">
          <a:xfrm>
            <a:off x="1279525" y="5984875"/>
            <a:ext cx="422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* USE REGULAR TIME - NOT 24 HOUR CLOCK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653" name="Line 31"/>
          <p:cNvSpPr>
            <a:spLocks noChangeShapeType="1"/>
          </p:cNvSpPr>
          <p:nvPr/>
        </p:nvSpPr>
        <p:spPr bwMode="auto">
          <a:xfrm>
            <a:off x="5257800" y="914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4" name="Line 32"/>
          <p:cNvSpPr>
            <a:spLocks noChangeShapeType="1"/>
          </p:cNvSpPr>
          <p:nvPr/>
        </p:nvSpPr>
        <p:spPr bwMode="auto">
          <a:xfrm flipV="1">
            <a:off x="7239000" y="19812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7791450" y="5886450"/>
            <a:ext cx="1143000" cy="8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6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Event “Six Hour Rule”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3124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If an event stops and restarts after six hours, it is then considered a new event.</a:t>
            </a: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If an event stops and restarts in under 6 hrs it is a continuation of the 1</a:t>
            </a:r>
            <a:r>
              <a:rPr lang="en-US" baseline="30000" dirty="0">
                <a:latin typeface="Comic Sans MS" pitchFamily="66" charset="0"/>
              </a:rPr>
              <a:t>st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  <a:hlinkClick r:id="rId2" action="ppaction://hlinksldjump"/>
              </a:rPr>
              <a:t>event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CC33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D9A7DEC-B969-48A9-8BFC-FFD530AF221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" b="9954"/>
          <a:stretch/>
        </p:blipFill>
        <p:spPr>
          <a:xfrm>
            <a:off x="76200" y="3743324"/>
            <a:ext cx="89630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057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18504</TotalTime>
  <Words>640</Words>
  <Application>Microsoft Office PowerPoint</Application>
  <PresentationFormat>On-screen Show (4:3)</PresentationFormat>
  <Paragraphs>100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NeueHaasGroteskText Std</vt:lpstr>
      <vt:lpstr>Tahoma</vt:lpstr>
      <vt:lpstr>Times New Roman</vt:lpstr>
      <vt:lpstr>Wingdings</vt:lpstr>
      <vt:lpstr>MN.IT</vt:lpstr>
      <vt:lpstr>Snow &amp; Ice Event/Bare Lane Training 2020-2021</vt:lpstr>
      <vt:lpstr>Event</vt:lpstr>
      <vt:lpstr>Winter Weather Occurrence Examples</vt:lpstr>
      <vt:lpstr>Resources Consumed</vt:lpstr>
      <vt:lpstr>Prevent, Minimize, or Regain</vt:lpstr>
      <vt:lpstr>PowerPoint Presentation</vt:lpstr>
      <vt:lpstr>95% Bare Lane Example </vt:lpstr>
      <vt:lpstr>PowerPoint Presentation</vt:lpstr>
      <vt:lpstr>Event “Six Hour Rule”</vt:lpstr>
      <vt:lpstr>Reporting Bare Lane Regain</vt:lpstr>
      <vt:lpstr>Event/Bare Lane Reporting</vt:lpstr>
      <vt:lpstr>Thank you and Have a Save Winter Season!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Flatgard, Danny (DOT)</cp:lastModifiedBy>
  <cp:revision>714</cp:revision>
  <dcterms:created xsi:type="dcterms:W3CDTF">2016-01-06T16:54:03Z</dcterms:created>
  <dcterms:modified xsi:type="dcterms:W3CDTF">2021-06-29T16:51:36Z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